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a5746dfb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a5746dfb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a526e08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a526e08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a5746dfb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a5746dfb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a526e08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a526e08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a5746dfb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a5746dfb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a5746df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a5746df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a5746df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a5746df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a5746df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a5746df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a526e08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a526e08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a5746dfb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a5746dfb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ea505899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a505899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a526e087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a526e087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a5746dfb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a5746dfb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a5746df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a5746df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a5746dfb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a5746dfb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a5746df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a5746df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a5746dfb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a5746dfb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a5746dfb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a5746dfb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b7f7f71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b7f7f71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a938586f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a938586f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a5746dfb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a5746dfb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a505899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a505899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a5746dfb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a5746dfb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a51ff9a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a51ff9a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a5746dfb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a5746df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a51ff9a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a51ff9a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gif"/></Relationships>
</file>

<file path=ppt/slides/_rels/slide27.xml.rels><?xml version="1.0" encoding="UTF-8" standalone="yes"?><Relationships xmlns="http://schemas.openxmlformats.org/package/2006/relationships"><Relationship Id="rId11" Type="http://schemas.openxmlformats.org/officeDocument/2006/relationships/hyperlink" Target="https://marketplace.visualstudio.com/items?itemName=eamodio.gitlens" TargetMode="External"/><Relationship Id="rId10" Type="http://schemas.openxmlformats.org/officeDocument/2006/relationships/hyperlink" Target="https://marketplace.visualstudio.com/items?itemName=mhutchie.git-graph" TargetMode="External"/><Relationship Id="rId13" Type="http://schemas.openxmlformats.org/officeDocument/2006/relationships/hyperlink" Target="https://marketplace.visualstudio.com/items?itemName=yzhang.markdown-all-in-one" TargetMode="External"/><Relationship Id="rId12" Type="http://schemas.openxmlformats.org/officeDocument/2006/relationships/hyperlink" Target="https://keepcoding.io/blog/extensiones-en-vsc-gitlens/"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marketplace.visualstudio.com/vscode" TargetMode="External"/><Relationship Id="rId4" Type="http://schemas.openxmlformats.org/officeDocument/2006/relationships/hyperlink" Target="https://code.visualstudio.com/docs/editor/extension-marketplace" TargetMode="External"/><Relationship Id="rId9" Type="http://schemas.openxmlformats.org/officeDocument/2006/relationships/hyperlink" Target="https://marketplace.visualstudio.com/items?itemName=ritwickdey.LiveServer" TargetMode="External"/><Relationship Id="rId15" Type="http://schemas.openxmlformats.org/officeDocument/2006/relationships/hyperlink" Target="https://marketplace.visualstudio.com/items?itemName=wayou.vscode-todo-highlight" TargetMode="External"/><Relationship Id="rId14" Type="http://schemas.openxmlformats.org/officeDocument/2006/relationships/hyperlink" Target="https://marketplace.visualstudio.com/items?itemName=christian-kohler.path-intellisense" TargetMode="External"/><Relationship Id="rId17" Type="http://schemas.openxmlformats.org/officeDocument/2006/relationships/hyperlink" Target="https://code.visualstudio.com/blogs/2023/03/30/vscode-copilot" TargetMode="External"/><Relationship Id="rId16" Type="http://schemas.openxmlformats.org/officeDocument/2006/relationships/hyperlink" Target="https://marketplace.visualstudio.com/items?itemName=kisstkondoros.vscode-gutter-preview" TargetMode="External"/><Relationship Id="rId5" Type="http://schemas.openxmlformats.org/officeDocument/2006/relationships/hyperlink" Target="https://code.visualstudio.com/docs/editor/intellisense" TargetMode="External"/><Relationship Id="rId6" Type="http://schemas.openxmlformats.org/officeDocument/2006/relationships/hyperlink" Target="https://marketplace.visualstudio.com/items?itemName=esbenp.prettier-vscode" TargetMode="External"/><Relationship Id="rId7" Type="http://schemas.openxmlformats.org/officeDocument/2006/relationships/hyperlink" Target="https://www.digitalocean.com/community/tutorials/how-to-format-code-with-prettier-in-visual-studio-code" TargetMode="External"/><Relationship Id="rId8" Type="http://schemas.openxmlformats.org/officeDocument/2006/relationships/hyperlink" Target="https://marketplace.visualstudio.com/items?itemName=dbaeumer.vscode-esli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Extensiones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a:t>By Matías Trujillo, Agustín Lanata, Mateo Muñiz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2"/>
          <p:cNvPicPr preferRelativeResize="0"/>
          <p:nvPr/>
        </p:nvPicPr>
        <p:blipFill>
          <a:blip r:embed="rId3">
            <a:alphaModFix/>
          </a:blip>
          <a:stretch>
            <a:fillRect/>
          </a:stretch>
        </p:blipFill>
        <p:spPr>
          <a:xfrm>
            <a:off x="0" y="209550"/>
            <a:ext cx="9144001" cy="47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490852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Gitlens</a:t>
            </a:r>
            <a:endParaRPr b="1" sz="3620">
              <a:solidFill>
                <a:srgbClr val="3D85C6"/>
              </a:solidFill>
            </a:endParaRPr>
          </a:p>
        </p:txBody>
      </p:sp>
      <p:sp>
        <p:nvSpPr>
          <p:cNvPr id="128" name="Google Shape;128;p23"/>
          <p:cNvSpPr txBox="1"/>
          <p:nvPr>
            <p:ph idx="1" type="body"/>
          </p:nvPr>
        </p:nvSpPr>
        <p:spPr>
          <a:xfrm>
            <a:off x="2506475" y="1152475"/>
            <a:ext cx="63258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Mejora la experiencia de los desarrolladores al trabajar con repositorios Git ofreciendo una amplia gama de características y funciones</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a:t>
            </a:r>
            <a:r>
              <a:rPr lang="es-419" sz="1900">
                <a:solidFill>
                  <a:srgbClr val="F3F3F3"/>
                </a:solidFill>
                <a:latin typeface="Arial"/>
                <a:ea typeface="Arial"/>
                <a:cs typeface="Arial"/>
                <a:sym typeface="Arial"/>
              </a:rPr>
              <a:t>Herramienta valiosa para equipos que trabajan con git</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-Sus funcionalidades son muy útiles porque agilizan el uso de git:Blame Annotations,Comparación Rápida,Visualización Interactiva del Historial</a:t>
            </a:r>
            <a:endParaRPr sz="1900">
              <a:solidFill>
                <a:srgbClr val="F3F3F3"/>
              </a:solidFill>
              <a:latin typeface="Arial"/>
              <a:ea typeface="Arial"/>
              <a:cs typeface="Arial"/>
              <a:sym typeface="Arial"/>
            </a:endParaRPr>
          </a:p>
          <a:p>
            <a:pPr indent="0" lvl="0" marL="0" rtl="0" algn="l">
              <a:spcBef>
                <a:spcPts val="1200"/>
              </a:spcBef>
              <a:spcAft>
                <a:spcPts val="1200"/>
              </a:spcAft>
              <a:buNone/>
            </a:pPr>
            <a:r>
              <a:rPr lang="es-419" sz="1900">
                <a:solidFill>
                  <a:srgbClr val="F3F3F3"/>
                </a:solidFill>
                <a:latin typeface="Arial"/>
                <a:ea typeface="Arial"/>
                <a:cs typeface="Arial"/>
                <a:sym typeface="Arial"/>
              </a:rPr>
              <a:t>-Herramientas de Productividad: Proporciona herramientas para la productividad, como la posibilidad de realizar búsquedas avanzadas en el historial, filtrar y ordenar los commits, y mucho más.</a:t>
            </a:r>
            <a:endParaRPr sz="1900">
              <a:solidFill>
                <a:srgbClr val="F3F3F3"/>
              </a:solidFill>
              <a:latin typeface="Arial"/>
              <a:ea typeface="Arial"/>
              <a:cs typeface="Arial"/>
              <a:sym typeface="Arial"/>
            </a:endParaRPr>
          </a:p>
        </p:txBody>
      </p:sp>
      <p:pic>
        <p:nvPicPr>
          <p:cNvPr id="129" name="Google Shape;129;p23"/>
          <p:cNvPicPr preferRelativeResize="0"/>
          <p:nvPr/>
        </p:nvPicPr>
        <p:blipFill>
          <a:blip r:embed="rId3">
            <a:alphaModFix/>
          </a:blip>
          <a:stretch>
            <a:fillRect/>
          </a:stretch>
        </p:blipFill>
        <p:spPr>
          <a:xfrm>
            <a:off x="304800" y="445025"/>
            <a:ext cx="2201675" cy="220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948175" y="308725"/>
            <a:ext cx="7247651" cy="452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485575" y="579775"/>
            <a:ext cx="63258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Bootstrap Intellisense</a:t>
            </a:r>
            <a:endParaRPr b="1" sz="3620">
              <a:solidFill>
                <a:srgbClr val="3D85C6"/>
              </a:solidFill>
            </a:endParaRPr>
          </a:p>
        </p:txBody>
      </p:sp>
      <p:sp>
        <p:nvSpPr>
          <p:cNvPr id="142" name="Google Shape;142;p25"/>
          <p:cNvSpPr txBox="1"/>
          <p:nvPr>
            <p:ph idx="1" type="body"/>
          </p:nvPr>
        </p:nvSpPr>
        <p:spPr>
          <a:xfrm>
            <a:off x="2506475" y="1152475"/>
            <a:ext cx="632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419" sz="1900">
                <a:solidFill>
                  <a:srgbClr val="F3F3F3"/>
                </a:solidFill>
                <a:latin typeface="Arial"/>
                <a:ea typeface="Arial"/>
                <a:cs typeface="Arial"/>
                <a:sym typeface="Arial"/>
              </a:rPr>
              <a:t>Mejora la experiencia de desarrollo al trabajar con el framework Bootstrap en proyectos HTML y CSS. Esta extensión proporciona funcionalidades de autocompletado, sugerencias y snippets específicamente diseñados para Bootstrap, lo que facilita y acelera el proceso de escritura del código.</a:t>
            </a:r>
            <a:endParaRPr b="1" sz="1900">
              <a:solidFill>
                <a:srgbClr val="F3F3F3"/>
              </a:solidFill>
              <a:latin typeface="Arial"/>
              <a:ea typeface="Arial"/>
              <a:cs typeface="Arial"/>
              <a:sym typeface="Arial"/>
            </a:endParaRPr>
          </a:p>
        </p:txBody>
      </p:sp>
      <p:pic>
        <p:nvPicPr>
          <p:cNvPr id="143" name="Google Shape;143;p25"/>
          <p:cNvPicPr preferRelativeResize="0"/>
          <p:nvPr/>
        </p:nvPicPr>
        <p:blipFill>
          <a:blip r:embed="rId3">
            <a:alphaModFix/>
          </a:blip>
          <a:stretch>
            <a:fillRect/>
          </a:stretch>
        </p:blipFill>
        <p:spPr>
          <a:xfrm>
            <a:off x="152400" y="152400"/>
            <a:ext cx="2201675" cy="220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0" y="0"/>
            <a:ext cx="9144001" cy="499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403387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s-419" sz="3620">
                <a:solidFill>
                  <a:srgbClr val="3D85C6"/>
                </a:solidFill>
              </a:rPr>
              <a:t>Haskell/Haskelly</a:t>
            </a:r>
            <a:endParaRPr b="1" sz="3620">
              <a:solidFill>
                <a:srgbClr val="3D85C6"/>
              </a:solidFill>
            </a:endParaRPr>
          </a:p>
        </p:txBody>
      </p:sp>
      <p:sp>
        <p:nvSpPr>
          <p:cNvPr id="156" name="Google Shape;156;p27"/>
          <p:cNvSpPr txBox="1"/>
          <p:nvPr>
            <p:ph idx="1" type="body"/>
          </p:nvPr>
        </p:nvSpPr>
        <p:spPr>
          <a:xfrm>
            <a:off x="3076600" y="1156025"/>
            <a:ext cx="5559900" cy="3347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Proporciona un entorno de desarrollo integrado (IDE) altamente funcional dentro de VS Code, lo que facilita la escritura, depuración y administración de proyectos Haskell.</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-Esencial para desarrolladores que trabajan con Haskell</a:t>
            </a:r>
            <a:endParaRPr sz="1900">
              <a:solidFill>
                <a:srgbClr val="F3F3F3"/>
              </a:solidFill>
              <a:latin typeface="Arial"/>
              <a:ea typeface="Arial"/>
              <a:cs typeface="Arial"/>
              <a:sym typeface="Arial"/>
            </a:endParaRPr>
          </a:p>
          <a:p>
            <a:pPr indent="0" lvl="0" marL="0" rtl="0" algn="l">
              <a:spcBef>
                <a:spcPts val="1200"/>
              </a:spcBef>
              <a:spcAft>
                <a:spcPts val="1200"/>
              </a:spcAft>
              <a:buNone/>
            </a:pPr>
            <a:r>
              <a:rPr lang="es-419" sz="1900">
                <a:solidFill>
                  <a:srgbClr val="F3F3F3"/>
                </a:solidFill>
                <a:latin typeface="Arial"/>
                <a:ea typeface="Arial"/>
                <a:cs typeface="Arial"/>
                <a:sym typeface="Arial"/>
              </a:rPr>
              <a:t>-Funciones:Resaltado de sintaxis y Autocompletado,Depuración Interactiva,Gestión de Paquetes…</a:t>
            </a:r>
            <a:endParaRPr sz="1900">
              <a:solidFill>
                <a:srgbClr val="F3F3F3"/>
              </a:solidFill>
              <a:latin typeface="Arial"/>
              <a:ea typeface="Arial"/>
              <a:cs typeface="Arial"/>
              <a:sym typeface="Arial"/>
            </a:endParaRPr>
          </a:p>
        </p:txBody>
      </p:sp>
      <p:pic>
        <p:nvPicPr>
          <p:cNvPr id="157" name="Google Shape;157;p27"/>
          <p:cNvPicPr preferRelativeResize="0"/>
          <p:nvPr/>
        </p:nvPicPr>
        <p:blipFill>
          <a:blip r:embed="rId3">
            <a:alphaModFix/>
          </a:blip>
          <a:stretch>
            <a:fillRect/>
          </a:stretch>
        </p:blipFill>
        <p:spPr>
          <a:xfrm>
            <a:off x="392425" y="445025"/>
            <a:ext cx="2514200" cy="186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 name="Shape 161"/>
        <p:cNvGrpSpPr/>
        <p:nvPr/>
      </p:nvGrpSpPr>
      <p:grpSpPr>
        <a:xfrm>
          <a:off x="0" y="0"/>
          <a:ext cx="0" cy="0"/>
          <a:chOff x="0" y="0"/>
          <a:chExt cx="0" cy="0"/>
        </a:xfrm>
      </p:grpSpPr>
      <p:sp>
        <p:nvSpPr>
          <p:cNvPr id="162" name="Google Shape;162;p28"/>
          <p:cNvSpPr txBox="1"/>
          <p:nvPr>
            <p:ph idx="1" type="body"/>
          </p:nvPr>
        </p:nvSpPr>
        <p:spPr>
          <a:xfrm>
            <a:off x="2506475" y="773875"/>
            <a:ext cx="6325800" cy="2757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Es una herramienta completa para mejorar la experiencia de escritura en Markdown, un lenguaje de marcado ampliamente utilizado para el </a:t>
            </a:r>
            <a:r>
              <a:rPr b="1" lang="es-419" sz="1900">
                <a:solidFill>
                  <a:srgbClr val="F3F3F3"/>
                </a:solidFill>
                <a:latin typeface="Arial"/>
                <a:ea typeface="Arial"/>
                <a:cs typeface="Arial"/>
                <a:sym typeface="Arial"/>
              </a:rPr>
              <a:t>formateo</a:t>
            </a:r>
            <a:r>
              <a:rPr b="1" lang="es-419" sz="1900">
                <a:solidFill>
                  <a:srgbClr val="F3F3F3"/>
                </a:solidFill>
                <a:latin typeface="Arial"/>
                <a:ea typeface="Arial"/>
                <a:cs typeface="Arial"/>
                <a:sym typeface="Arial"/>
              </a:rPr>
              <a:t> de texto en plataformas web y documentos. Esta extensión proporciona una variedad de características útiles para los usuarios que escriben en Markdown.</a:t>
            </a:r>
            <a:endParaRPr b="1" sz="1900">
              <a:solidFill>
                <a:srgbClr val="F3F3F3"/>
              </a:solidFill>
              <a:latin typeface="Arial"/>
              <a:ea typeface="Arial"/>
              <a:cs typeface="Arial"/>
              <a:sym typeface="Arial"/>
            </a:endParaRPr>
          </a:p>
          <a:p>
            <a:pPr indent="0" lvl="0" marL="0" rtl="0" algn="l">
              <a:spcBef>
                <a:spcPts val="1200"/>
              </a:spcBef>
              <a:spcAft>
                <a:spcPts val="1200"/>
              </a:spcAft>
              <a:buNone/>
            </a:pPr>
            <a:r>
              <a:rPr b="1" lang="es-419" sz="1900">
                <a:solidFill>
                  <a:srgbClr val="F3F3F3"/>
                </a:solidFill>
                <a:latin typeface="Arial"/>
                <a:ea typeface="Arial"/>
                <a:cs typeface="Arial"/>
                <a:sym typeface="Arial"/>
              </a:rPr>
              <a:t>Entre sus funciones está el tener una vista previa de lo que estés escribiendo</a:t>
            </a:r>
            <a:endParaRPr b="1" sz="1900">
              <a:solidFill>
                <a:srgbClr val="F3F3F3"/>
              </a:solidFill>
              <a:latin typeface="Arial"/>
              <a:ea typeface="Arial"/>
              <a:cs typeface="Arial"/>
              <a:sym typeface="Arial"/>
            </a:endParaRPr>
          </a:p>
        </p:txBody>
      </p:sp>
      <p:sp>
        <p:nvSpPr>
          <p:cNvPr id="163" name="Google Shape;163;p28"/>
          <p:cNvSpPr txBox="1"/>
          <p:nvPr>
            <p:ph type="title"/>
          </p:nvPr>
        </p:nvSpPr>
        <p:spPr>
          <a:xfrm>
            <a:off x="3353075" y="118650"/>
            <a:ext cx="4632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Mark down all in one</a:t>
            </a:r>
            <a:endParaRPr b="1" sz="3620">
              <a:solidFill>
                <a:srgbClr val="3D85C6"/>
              </a:solidFill>
            </a:endParaRPr>
          </a:p>
        </p:txBody>
      </p:sp>
      <p:pic>
        <p:nvPicPr>
          <p:cNvPr id="164" name="Google Shape;164;p28"/>
          <p:cNvPicPr preferRelativeResize="0"/>
          <p:nvPr/>
        </p:nvPicPr>
        <p:blipFill>
          <a:blip r:embed="rId3">
            <a:alphaModFix/>
          </a:blip>
          <a:stretch>
            <a:fillRect/>
          </a:stretch>
        </p:blipFill>
        <p:spPr>
          <a:xfrm>
            <a:off x="594025" y="445025"/>
            <a:ext cx="1776025" cy="1776025"/>
          </a:xfrm>
          <a:prstGeom prst="rect">
            <a:avLst/>
          </a:prstGeom>
          <a:noFill/>
          <a:ln>
            <a:noFill/>
          </a:ln>
        </p:spPr>
      </p:pic>
      <p:pic>
        <p:nvPicPr>
          <p:cNvPr id="165" name="Google Shape;165;p28"/>
          <p:cNvPicPr preferRelativeResize="0"/>
          <p:nvPr/>
        </p:nvPicPr>
        <p:blipFill>
          <a:blip r:embed="rId4">
            <a:alphaModFix/>
          </a:blip>
          <a:stretch>
            <a:fillRect/>
          </a:stretch>
        </p:blipFill>
        <p:spPr>
          <a:xfrm>
            <a:off x="1527376" y="3613400"/>
            <a:ext cx="5716132" cy="1187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5 extensiones de Visual Studio Code que, tal vez, deberías conocer -  Facialix" id="172" name="Google Shape;172;p29"/>
          <p:cNvPicPr preferRelativeResize="0"/>
          <p:nvPr/>
        </p:nvPicPr>
        <p:blipFill>
          <a:blip r:embed="rId3">
            <a:alphaModFix/>
          </a:blip>
          <a:stretch>
            <a:fillRect/>
          </a:stretch>
        </p:blipFill>
        <p:spPr>
          <a:xfrm>
            <a:off x="0" y="146775"/>
            <a:ext cx="9144001" cy="474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370752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Path </a:t>
            </a:r>
            <a:r>
              <a:rPr b="1" lang="es-419" sz="3620">
                <a:solidFill>
                  <a:srgbClr val="3D85C6"/>
                </a:solidFill>
              </a:rPr>
              <a:t>Intellisense</a:t>
            </a:r>
            <a:endParaRPr b="1" sz="3620">
              <a:solidFill>
                <a:srgbClr val="3D85C6"/>
              </a:solidFill>
            </a:endParaRPr>
          </a:p>
        </p:txBody>
      </p:sp>
      <p:sp>
        <p:nvSpPr>
          <p:cNvPr id="178" name="Google Shape;178;p30"/>
          <p:cNvSpPr txBox="1"/>
          <p:nvPr>
            <p:ph idx="1" type="body"/>
          </p:nvPr>
        </p:nvSpPr>
        <p:spPr>
          <a:xfrm>
            <a:off x="2506475" y="1152475"/>
            <a:ext cx="632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419" sz="1900">
                <a:solidFill>
                  <a:srgbClr val="F3F3F3"/>
                </a:solidFill>
                <a:latin typeface="Arial"/>
                <a:ea typeface="Arial"/>
                <a:cs typeface="Arial"/>
                <a:sym typeface="Arial"/>
              </a:rPr>
              <a:t>Simplifica la escritura de rutas de archivos y directorios en el código. Cuando estás escribiendo código y necesitas referenciar un archivo o directorio, Path Intellisense te proporciona sugerencias en tiempo real basadas en los archivos y carpetas reales de tu proyecto.</a:t>
            </a:r>
            <a:endParaRPr b="1" sz="1900">
              <a:solidFill>
                <a:srgbClr val="F3F3F3"/>
              </a:solidFill>
              <a:latin typeface="Arial"/>
              <a:ea typeface="Arial"/>
              <a:cs typeface="Arial"/>
              <a:sym typeface="Arial"/>
            </a:endParaRPr>
          </a:p>
        </p:txBody>
      </p:sp>
      <p:pic>
        <p:nvPicPr>
          <p:cNvPr id="179" name="Google Shape;179;p30"/>
          <p:cNvPicPr preferRelativeResize="0"/>
          <p:nvPr/>
        </p:nvPicPr>
        <p:blipFill>
          <a:blip r:embed="rId3">
            <a:alphaModFix/>
          </a:blip>
          <a:stretch>
            <a:fillRect/>
          </a:stretch>
        </p:blipFill>
        <p:spPr>
          <a:xfrm>
            <a:off x="508925" y="445025"/>
            <a:ext cx="1762675" cy="176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1"/>
          <p:cNvPicPr preferRelativeResize="0"/>
          <p:nvPr/>
        </p:nvPicPr>
        <p:blipFill>
          <a:blip r:embed="rId3">
            <a:alphaModFix/>
          </a:blip>
          <a:stretch>
            <a:fillRect/>
          </a:stretch>
        </p:blipFill>
        <p:spPr>
          <a:xfrm>
            <a:off x="363663" y="204561"/>
            <a:ext cx="8416675" cy="473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753950" y="144425"/>
            <a:ext cx="563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419" sz="7219">
                <a:solidFill>
                  <a:srgbClr val="3D85C6"/>
                </a:solidFill>
              </a:rPr>
              <a:t>Introducción</a:t>
            </a:r>
            <a:endParaRPr b="1" sz="7219">
              <a:solidFill>
                <a:srgbClr val="3D85C6"/>
              </a:solidFill>
            </a:endParaRPr>
          </a:p>
        </p:txBody>
      </p:sp>
      <p:sp>
        <p:nvSpPr>
          <p:cNvPr id="66" name="Google Shape;66;p14"/>
          <p:cNvSpPr txBox="1"/>
          <p:nvPr>
            <p:ph idx="1" type="body"/>
          </p:nvPr>
        </p:nvSpPr>
        <p:spPr>
          <a:xfrm>
            <a:off x="348000" y="1194025"/>
            <a:ext cx="8448000" cy="3391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s-419" sz="4000">
                <a:solidFill>
                  <a:srgbClr val="F3F3F3"/>
                </a:solidFill>
                <a:latin typeface="Arial"/>
                <a:ea typeface="Arial"/>
                <a:cs typeface="Arial"/>
                <a:sym typeface="Arial"/>
              </a:rPr>
              <a:t>Las extensiones son software agregan </a:t>
            </a:r>
            <a:r>
              <a:rPr b="1" lang="es-419" sz="4000">
                <a:solidFill>
                  <a:srgbClr val="F3F3F3"/>
                </a:solidFill>
                <a:latin typeface="Arial"/>
                <a:ea typeface="Arial"/>
                <a:cs typeface="Arial"/>
                <a:sym typeface="Arial"/>
              </a:rPr>
              <a:t>funcionalidades</a:t>
            </a:r>
            <a:r>
              <a:rPr b="1" lang="es-419" sz="4000">
                <a:solidFill>
                  <a:srgbClr val="F3F3F3"/>
                </a:solidFill>
                <a:latin typeface="Arial"/>
                <a:ea typeface="Arial"/>
                <a:cs typeface="Arial"/>
                <a:sym typeface="Arial"/>
              </a:rPr>
              <a:t> que nos ayudan a programar de forma </a:t>
            </a:r>
            <a:r>
              <a:rPr b="1" lang="es-419" sz="4000">
                <a:solidFill>
                  <a:srgbClr val="F3F3F3"/>
                </a:solidFill>
                <a:latin typeface="Arial"/>
                <a:ea typeface="Arial"/>
                <a:cs typeface="Arial"/>
                <a:sym typeface="Arial"/>
              </a:rPr>
              <a:t>más</a:t>
            </a:r>
            <a:r>
              <a:rPr b="1" lang="es-419" sz="4000">
                <a:solidFill>
                  <a:srgbClr val="F3F3F3"/>
                </a:solidFill>
                <a:latin typeface="Arial"/>
                <a:ea typeface="Arial"/>
                <a:cs typeface="Arial"/>
                <a:sym typeface="Arial"/>
              </a:rPr>
              <a:t> </a:t>
            </a:r>
            <a:r>
              <a:rPr b="1" lang="es-419" sz="4000">
                <a:solidFill>
                  <a:srgbClr val="F3F3F3"/>
                </a:solidFill>
                <a:latin typeface="Arial"/>
                <a:ea typeface="Arial"/>
                <a:cs typeface="Arial"/>
                <a:sym typeface="Arial"/>
              </a:rPr>
              <a:t>fácil</a:t>
            </a:r>
            <a:r>
              <a:rPr b="1" lang="es-419" sz="4000">
                <a:solidFill>
                  <a:srgbClr val="F3F3F3"/>
                </a:solidFill>
                <a:latin typeface="Arial"/>
                <a:ea typeface="Arial"/>
                <a:cs typeface="Arial"/>
                <a:sym typeface="Arial"/>
              </a:rPr>
              <a:t> y eficiente</a:t>
            </a:r>
            <a:endParaRPr sz="19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0" name="Shape 190"/>
        <p:cNvGrpSpPr/>
        <p:nvPr/>
      </p:nvGrpSpPr>
      <p:grpSpPr>
        <a:xfrm>
          <a:off x="0" y="0"/>
          <a:ext cx="0" cy="0"/>
          <a:chOff x="0" y="0"/>
          <a:chExt cx="0" cy="0"/>
        </a:xfrm>
      </p:grpSpPr>
      <p:sp>
        <p:nvSpPr>
          <p:cNvPr id="191" name="Google Shape;191;p32"/>
          <p:cNvSpPr txBox="1"/>
          <p:nvPr>
            <p:ph type="title"/>
          </p:nvPr>
        </p:nvSpPr>
        <p:spPr>
          <a:xfrm>
            <a:off x="370752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ToDo Highlight</a:t>
            </a:r>
            <a:endParaRPr b="1" sz="3620">
              <a:solidFill>
                <a:srgbClr val="3D85C6"/>
              </a:solidFill>
            </a:endParaRPr>
          </a:p>
        </p:txBody>
      </p:sp>
      <p:sp>
        <p:nvSpPr>
          <p:cNvPr id="192" name="Google Shape;192;p32"/>
          <p:cNvSpPr txBox="1"/>
          <p:nvPr>
            <p:ph idx="1" type="body"/>
          </p:nvPr>
        </p:nvSpPr>
        <p:spPr>
          <a:xfrm>
            <a:off x="2506475" y="1152475"/>
            <a:ext cx="63258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Una extensión simple para resaltar las instancias de palabras clave como "TODO", "FIXME" y "NOTE" dentro de los comentarios del código, lo que permite a los desarrolladores identificar fácilmente las áreas del código que requieren atención adicional o corrección.</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 M</a:t>
            </a:r>
            <a:r>
              <a:rPr lang="es-419" sz="1900">
                <a:solidFill>
                  <a:srgbClr val="F3F3F3"/>
                </a:solidFill>
                <a:latin typeface="Arial"/>
                <a:ea typeface="Arial"/>
                <a:cs typeface="Arial"/>
                <a:sym typeface="Arial"/>
              </a:rPr>
              <a:t>ejora la productividad de los desarrolladores al ayudarles a realizar un seguimiento de las tareas pendientes en su código.</a:t>
            </a:r>
            <a:endParaRPr sz="1900">
              <a:solidFill>
                <a:srgbClr val="F3F3F3"/>
              </a:solidFill>
              <a:latin typeface="Arial"/>
              <a:ea typeface="Arial"/>
              <a:cs typeface="Arial"/>
              <a:sym typeface="Arial"/>
            </a:endParaRPr>
          </a:p>
          <a:p>
            <a:pPr indent="0" lvl="0" marL="0" rtl="0" algn="l">
              <a:spcBef>
                <a:spcPts val="1200"/>
              </a:spcBef>
              <a:spcAft>
                <a:spcPts val="1200"/>
              </a:spcAft>
              <a:buNone/>
            </a:pPr>
            <a:r>
              <a:rPr lang="es-419" sz="1900">
                <a:solidFill>
                  <a:srgbClr val="F3F3F3"/>
                </a:solidFill>
                <a:latin typeface="Arial"/>
                <a:ea typeface="Arial"/>
                <a:cs typeface="Arial"/>
                <a:sym typeface="Arial"/>
              </a:rPr>
              <a:t>- Es fácil de usar y configurar, visualmente intuitiva (Se integra)</a:t>
            </a:r>
            <a:endParaRPr sz="1900">
              <a:solidFill>
                <a:srgbClr val="F3F3F3"/>
              </a:solidFill>
              <a:latin typeface="Arial"/>
              <a:ea typeface="Arial"/>
              <a:cs typeface="Arial"/>
              <a:sym typeface="Arial"/>
            </a:endParaRPr>
          </a:p>
        </p:txBody>
      </p:sp>
      <p:pic>
        <p:nvPicPr>
          <p:cNvPr id="193" name="Google Shape;193;p32"/>
          <p:cNvPicPr preferRelativeResize="0"/>
          <p:nvPr/>
        </p:nvPicPr>
        <p:blipFill>
          <a:blip r:embed="rId3">
            <a:alphaModFix/>
          </a:blip>
          <a:stretch>
            <a:fillRect/>
          </a:stretch>
        </p:blipFill>
        <p:spPr>
          <a:xfrm>
            <a:off x="293300" y="445025"/>
            <a:ext cx="1656075" cy="1656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3"/>
          <p:cNvPicPr preferRelativeResize="0"/>
          <p:nvPr/>
        </p:nvPicPr>
        <p:blipFill>
          <a:blip r:embed="rId3">
            <a:alphaModFix/>
          </a:blip>
          <a:stretch>
            <a:fillRect/>
          </a:stretch>
        </p:blipFill>
        <p:spPr>
          <a:xfrm>
            <a:off x="477125" y="145162"/>
            <a:ext cx="8189752" cy="485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4" name="Shape 204"/>
        <p:cNvGrpSpPr/>
        <p:nvPr/>
      </p:nvGrpSpPr>
      <p:grpSpPr>
        <a:xfrm>
          <a:off x="0" y="0"/>
          <a:ext cx="0" cy="0"/>
          <a:chOff x="0" y="0"/>
          <a:chExt cx="0" cy="0"/>
        </a:xfrm>
      </p:grpSpPr>
      <p:sp>
        <p:nvSpPr>
          <p:cNvPr id="205" name="Google Shape;205;p34"/>
          <p:cNvSpPr txBox="1"/>
          <p:nvPr>
            <p:ph type="title"/>
          </p:nvPr>
        </p:nvSpPr>
        <p:spPr>
          <a:xfrm>
            <a:off x="405997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vscode-pdf</a:t>
            </a:r>
            <a:endParaRPr b="1" sz="3620">
              <a:solidFill>
                <a:srgbClr val="3D85C6"/>
              </a:solidFill>
            </a:endParaRPr>
          </a:p>
        </p:txBody>
      </p:sp>
      <p:sp>
        <p:nvSpPr>
          <p:cNvPr id="206" name="Google Shape;206;p34"/>
          <p:cNvSpPr txBox="1"/>
          <p:nvPr>
            <p:ph idx="1" type="body"/>
          </p:nvPr>
        </p:nvSpPr>
        <p:spPr>
          <a:xfrm>
            <a:off x="2506475" y="1152475"/>
            <a:ext cx="6325800" cy="205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es-419" sz="1900">
                <a:solidFill>
                  <a:srgbClr val="F3F3F3"/>
                </a:solidFill>
                <a:latin typeface="Arial"/>
                <a:ea typeface="Arial"/>
                <a:cs typeface="Arial"/>
                <a:sym typeface="Arial"/>
              </a:rPr>
              <a:t>Es una herramienta que permite visualizar archivos PDF directamente dentro del editor de código. Esta extensión mejora la experiencia del usuario al proporcionar una vista previa rápida y conveniente de los documentos PDF sin necesidad de abrir un visor de PDF externo.</a:t>
            </a:r>
            <a:endParaRPr b="1" sz="1900">
              <a:solidFill>
                <a:srgbClr val="F3F3F3"/>
              </a:solidFill>
              <a:latin typeface="Arial"/>
              <a:ea typeface="Arial"/>
              <a:cs typeface="Arial"/>
              <a:sym typeface="Arial"/>
            </a:endParaRPr>
          </a:p>
        </p:txBody>
      </p:sp>
      <p:pic>
        <p:nvPicPr>
          <p:cNvPr id="207" name="Google Shape;207;p34"/>
          <p:cNvPicPr preferRelativeResize="0"/>
          <p:nvPr/>
        </p:nvPicPr>
        <p:blipFill>
          <a:blip r:embed="rId3">
            <a:alphaModFix/>
          </a:blip>
          <a:stretch>
            <a:fillRect/>
          </a:stretch>
        </p:blipFill>
        <p:spPr>
          <a:xfrm>
            <a:off x="229975" y="445025"/>
            <a:ext cx="1964750" cy="196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5"/>
          <p:cNvPicPr preferRelativeResize="0"/>
          <p:nvPr/>
        </p:nvPicPr>
        <p:blipFill>
          <a:blip r:embed="rId3">
            <a:alphaModFix/>
          </a:blip>
          <a:stretch>
            <a:fillRect/>
          </a:stretch>
        </p:blipFill>
        <p:spPr>
          <a:xfrm>
            <a:off x="311700" y="0"/>
            <a:ext cx="8156899" cy="4876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8" name="Shape 218"/>
        <p:cNvGrpSpPr/>
        <p:nvPr/>
      </p:nvGrpSpPr>
      <p:grpSpPr>
        <a:xfrm>
          <a:off x="0" y="0"/>
          <a:ext cx="0" cy="0"/>
          <a:chOff x="0" y="0"/>
          <a:chExt cx="0" cy="0"/>
        </a:xfrm>
      </p:grpSpPr>
      <p:sp>
        <p:nvSpPr>
          <p:cNvPr id="219" name="Google Shape;219;p36"/>
          <p:cNvSpPr txBox="1"/>
          <p:nvPr>
            <p:ph type="title"/>
          </p:nvPr>
        </p:nvSpPr>
        <p:spPr>
          <a:xfrm>
            <a:off x="3825000"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Image Preview</a:t>
            </a:r>
            <a:endParaRPr b="1" sz="3620">
              <a:solidFill>
                <a:srgbClr val="3D85C6"/>
              </a:solidFill>
            </a:endParaRPr>
          </a:p>
        </p:txBody>
      </p:sp>
      <p:sp>
        <p:nvSpPr>
          <p:cNvPr id="220" name="Google Shape;220;p36"/>
          <p:cNvSpPr txBox="1"/>
          <p:nvPr>
            <p:ph idx="1" type="body"/>
          </p:nvPr>
        </p:nvSpPr>
        <p:spPr>
          <a:xfrm>
            <a:off x="2818200" y="1230375"/>
            <a:ext cx="6325800" cy="213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s-419" sz="1900">
                <a:solidFill>
                  <a:srgbClr val="F3F3F3"/>
                </a:solidFill>
                <a:latin typeface="Arial"/>
                <a:ea typeface="Arial"/>
                <a:cs typeface="Arial"/>
                <a:sym typeface="Arial"/>
              </a:rPr>
              <a:t>Es una herramienta que permite a los desarrolladores visualizar imágenes directamente dentro del editor, sin tener que abrir un visor de imágenes externo. Esta extensión mejora la eficiencia del flujo de trabajo al proporcionar una vista previa rápida y conveniente de las imágenes incrustadas en el código.</a:t>
            </a:r>
            <a:endParaRPr b="1" sz="1900">
              <a:solidFill>
                <a:srgbClr val="F3F3F3"/>
              </a:solidFill>
              <a:latin typeface="Arial"/>
              <a:ea typeface="Arial"/>
              <a:cs typeface="Arial"/>
              <a:sym typeface="Arial"/>
            </a:endParaRPr>
          </a:p>
        </p:txBody>
      </p:sp>
      <p:pic>
        <p:nvPicPr>
          <p:cNvPr id="221" name="Google Shape;221;p36"/>
          <p:cNvPicPr preferRelativeResize="0"/>
          <p:nvPr/>
        </p:nvPicPr>
        <p:blipFill>
          <a:blip r:embed="rId3">
            <a:alphaModFix/>
          </a:blip>
          <a:stretch>
            <a:fillRect/>
          </a:stretch>
        </p:blipFill>
        <p:spPr>
          <a:xfrm>
            <a:off x="561050" y="445025"/>
            <a:ext cx="1840975" cy="184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5" name="Shape 225"/>
        <p:cNvGrpSpPr/>
        <p:nvPr/>
      </p:nvGrpSpPr>
      <p:grpSpPr>
        <a:xfrm>
          <a:off x="0" y="0"/>
          <a:ext cx="0" cy="0"/>
          <a:chOff x="0" y="0"/>
          <a:chExt cx="0" cy="0"/>
        </a:xfrm>
      </p:grpSpPr>
      <p:sp>
        <p:nvSpPr>
          <p:cNvPr id="226" name="Google Shape;226;p37"/>
          <p:cNvSpPr txBox="1"/>
          <p:nvPr>
            <p:ph type="title"/>
          </p:nvPr>
        </p:nvSpPr>
        <p:spPr>
          <a:xfrm>
            <a:off x="4125250" y="45807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Github Copilot</a:t>
            </a:r>
            <a:endParaRPr b="1" sz="3620">
              <a:solidFill>
                <a:srgbClr val="3D85C6"/>
              </a:solidFill>
            </a:endParaRPr>
          </a:p>
        </p:txBody>
      </p:sp>
      <p:sp>
        <p:nvSpPr>
          <p:cNvPr id="227" name="Google Shape;227;p37"/>
          <p:cNvSpPr txBox="1"/>
          <p:nvPr>
            <p:ph idx="1" type="body"/>
          </p:nvPr>
        </p:nvSpPr>
        <p:spPr>
          <a:xfrm>
            <a:off x="2818200" y="1230375"/>
            <a:ext cx="6325800" cy="34455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Desarrollada por GitHub y OpenAI. Esta extensión utiliza tecnología de inteligencia artificial (IA), específicamente modelos de lenguaje avanzados, para ayudar a los desarrolladores a escribir código de manera más rápida y eficiente. </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Posee la mismas </a:t>
            </a:r>
            <a:r>
              <a:rPr lang="es-419" sz="1900">
                <a:solidFill>
                  <a:srgbClr val="F3F3F3"/>
                </a:solidFill>
                <a:latin typeface="Arial"/>
                <a:ea typeface="Arial"/>
                <a:cs typeface="Arial"/>
                <a:sym typeface="Arial"/>
              </a:rPr>
              <a:t>características</a:t>
            </a:r>
            <a:r>
              <a:rPr lang="es-419" sz="1900">
                <a:solidFill>
                  <a:srgbClr val="F3F3F3"/>
                </a:solidFill>
                <a:latin typeface="Arial"/>
                <a:ea typeface="Arial"/>
                <a:cs typeface="Arial"/>
                <a:sym typeface="Arial"/>
              </a:rPr>
              <a:t> que </a:t>
            </a:r>
            <a:r>
              <a:rPr lang="es-419" sz="1900">
                <a:solidFill>
                  <a:srgbClr val="F3F3F3"/>
                </a:solidFill>
                <a:latin typeface="Arial"/>
                <a:ea typeface="Arial"/>
                <a:cs typeface="Arial"/>
                <a:sym typeface="Arial"/>
              </a:rPr>
              <a:t>Chat GPT</a:t>
            </a:r>
            <a:r>
              <a:rPr lang="es-419" sz="1900">
                <a:solidFill>
                  <a:srgbClr val="F3F3F3"/>
                </a:solidFill>
                <a:latin typeface="Arial"/>
                <a:ea typeface="Arial"/>
                <a:cs typeface="Arial"/>
                <a:sym typeface="Arial"/>
              </a:rPr>
              <a:t>:</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-Autocompletado Avanzado</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-Generación de Código Completo</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-Compatibilidad con Múltiples Lenguajes</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-Revisión de Código</a:t>
            </a:r>
            <a:endParaRPr sz="1900">
              <a:solidFill>
                <a:srgbClr val="F3F3F3"/>
              </a:solidFill>
              <a:latin typeface="Arial"/>
              <a:ea typeface="Arial"/>
              <a:cs typeface="Arial"/>
              <a:sym typeface="Arial"/>
            </a:endParaRPr>
          </a:p>
          <a:p>
            <a:pPr indent="0" lvl="0" marL="0" rtl="0" algn="l">
              <a:spcBef>
                <a:spcPts val="1200"/>
              </a:spcBef>
              <a:spcAft>
                <a:spcPts val="1200"/>
              </a:spcAft>
              <a:buNone/>
            </a:pPr>
            <a:r>
              <a:rPr lang="es-419" sz="1900">
                <a:solidFill>
                  <a:srgbClr val="F3F3F3"/>
                </a:solidFill>
                <a:latin typeface="Arial"/>
                <a:ea typeface="Arial"/>
                <a:cs typeface="Arial"/>
                <a:sym typeface="Arial"/>
              </a:rPr>
              <a:t>-Aprendizaje Continuo</a:t>
            </a:r>
            <a:endParaRPr sz="1900">
              <a:solidFill>
                <a:srgbClr val="F3F3F3"/>
              </a:solidFill>
              <a:latin typeface="Arial"/>
              <a:ea typeface="Arial"/>
              <a:cs typeface="Arial"/>
              <a:sym typeface="Arial"/>
            </a:endParaRPr>
          </a:p>
        </p:txBody>
      </p:sp>
      <p:pic>
        <p:nvPicPr>
          <p:cNvPr id="228" name="Google Shape;228;p37"/>
          <p:cNvPicPr preferRelativeResize="0"/>
          <p:nvPr/>
        </p:nvPicPr>
        <p:blipFill>
          <a:blip r:embed="rId3">
            <a:alphaModFix/>
          </a:blip>
          <a:stretch>
            <a:fillRect/>
          </a:stretch>
        </p:blipFill>
        <p:spPr>
          <a:xfrm>
            <a:off x="152400" y="152400"/>
            <a:ext cx="2513400" cy="251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8"/>
          <p:cNvPicPr preferRelativeResize="0"/>
          <p:nvPr/>
        </p:nvPicPr>
        <p:blipFill>
          <a:blip r:embed="rId3">
            <a:alphaModFix/>
          </a:blip>
          <a:stretch>
            <a:fillRect/>
          </a:stretch>
        </p:blipFill>
        <p:spPr>
          <a:xfrm>
            <a:off x="510450" y="214313"/>
            <a:ext cx="8123099" cy="471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9" name="Shape 239"/>
        <p:cNvGrpSpPr/>
        <p:nvPr/>
      </p:nvGrpSpPr>
      <p:grpSpPr>
        <a:xfrm>
          <a:off x="0" y="0"/>
          <a:ext cx="0" cy="0"/>
          <a:chOff x="0" y="0"/>
          <a:chExt cx="0" cy="0"/>
        </a:xfrm>
      </p:grpSpPr>
      <p:sp>
        <p:nvSpPr>
          <p:cNvPr id="240" name="Google Shape;240;p39"/>
          <p:cNvSpPr txBox="1"/>
          <p:nvPr>
            <p:ph type="title"/>
          </p:nvPr>
        </p:nvSpPr>
        <p:spPr>
          <a:xfrm>
            <a:off x="3671400" y="139725"/>
            <a:ext cx="18012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Fuentes:</a:t>
            </a:r>
            <a:endParaRPr b="1" sz="3620">
              <a:solidFill>
                <a:srgbClr val="3D85C6"/>
              </a:solidFill>
            </a:endParaRPr>
          </a:p>
        </p:txBody>
      </p:sp>
      <p:sp>
        <p:nvSpPr>
          <p:cNvPr id="241" name="Google Shape;241;p39"/>
          <p:cNvSpPr txBox="1"/>
          <p:nvPr>
            <p:ph idx="1" type="body"/>
          </p:nvPr>
        </p:nvSpPr>
        <p:spPr>
          <a:xfrm>
            <a:off x="493225" y="712425"/>
            <a:ext cx="7977600" cy="4666200"/>
          </a:xfrm>
          <a:prstGeom prst="rect">
            <a:avLst/>
          </a:prstGeom>
        </p:spPr>
        <p:txBody>
          <a:bodyPr anchorCtr="0" anchor="t" bIns="91425" lIns="91425" spcFirstLastPara="1" rIns="91425" wrap="square" tIns="91425">
            <a:normAutofit lnSpcReduction="10000"/>
          </a:bodyPr>
          <a:lstStyle/>
          <a:p>
            <a:pPr indent="0" lvl="0" marL="457200" rtl="0" algn="l">
              <a:lnSpc>
                <a:spcPct val="95000"/>
              </a:lnSpc>
              <a:spcBef>
                <a:spcPts val="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3"/>
              </a:rPr>
              <a:t>https://marketplace.visualstudio.com/vscode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4"/>
              </a:rPr>
              <a:t>https://code.visualstudio.com/docs/editor/extension-marketplace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5"/>
              </a:rPr>
              <a:t>https://code.visualstudio.com/docs/editor/intellisense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6"/>
              </a:rPr>
              <a:t>https://marketplace.visualstudio.com/items?itemName=esbenp.prettier-vscode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7"/>
              </a:rPr>
              <a:t>https://www.digitalocean.com/community/tutorials/how-to-format-code-with-prettier-in-visual-studio-code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8"/>
              </a:rPr>
              <a:t>https://marketplace.visualstudio.com/items?itemName=dbaeumer.vscode-eslint</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9"/>
              </a:rPr>
              <a:t>https://marketplace.visualstudio.com/items?itemName=ritwickdey.LiveServer</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0"/>
              </a:rPr>
              <a:t>https://marketplace.visualstudio.com/items?itemName=mhutchie.git-graph</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1"/>
              </a:rPr>
              <a:t>https://marketplace.visualstudio.com/items?itemName=eamodio.gitlens</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2"/>
              </a:rPr>
              <a:t>https://keepcoding.io/blog/extensiones-en-vsc-gitlens/</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3"/>
              </a:rPr>
              <a:t>https://marketplace.visualstudio.com/items?itemName=yzhang.markdown-all-in-one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4"/>
              </a:rPr>
              <a:t>https://marketplace.visualstudio.com/items?itemName=christian-kohler.path-intellisense</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5"/>
              </a:rPr>
              <a:t>https://marketplace.visualstudio.com/items?itemName=wayou.vscode-todo-highlight</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6"/>
              </a:rPr>
              <a:t>https://marketplace.visualstudio.com/items?itemName=kisstkondoros.vscode-gutter-preview</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0"/>
              </a:spcAft>
              <a:buSzPts val="440"/>
              <a:buNone/>
            </a:pPr>
            <a:r>
              <a:rPr b="1" lang="es-419" sz="1060">
                <a:solidFill>
                  <a:srgbClr val="F3F3F3"/>
                </a:solidFill>
                <a:latin typeface="Arial"/>
                <a:ea typeface="Arial"/>
                <a:cs typeface="Arial"/>
                <a:sym typeface="Arial"/>
              </a:rPr>
              <a:t>-</a:t>
            </a:r>
            <a:r>
              <a:rPr b="1" lang="es-419" sz="1060" u="sng">
                <a:solidFill>
                  <a:schemeClr val="hlink"/>
                </a:solidFill>
                <a:latin typeface="Arial"/>
                <a:ea typeface="Arial"/>
                <a:cs typeface="Arial"/>
                <a:sym typeface="Arial"/>
                <a:hlinkClick r:id="rId17"/>
              </a:rPr>
              <a:t>https://code.visualstudio.com/blogs/2023/03/30/vscode-copilot</a:t>
            </a:r>
            <a:endParaRPr b="1" sz="1060">
              <a:solidFill>
                <a:srgbClr val="F3F3F3"/>
              </a:solidFill>
              <a:latin typeface="Arial"/>
              <a:ea typeface="Arial"/>
              <a:cs typeface="Arial"/>
              <a:sym typeface="Arial"/>
            </a:endParaRPr>
          </a:p>
          <a:p>
            <a:pPr indent="0" lvl="0" marL="457200" rtl="0" algn="l">
              <a:lnSpc>
                <a:spcPct val="95000"/>
              </a:lnSpc>
              <a:spcBef>
                <a:spcPts val="1200"/>
              </a:spcBef>
              <a:spcAft>
                <a:spcPts val="1200"/>
              </a:spcAft>
              <a:buSzPts val="440"/>
              <a:buNone/>
            </a:pPr>
            <a:r>
              <a:t/>
            </a:r>
            <a:endParaRPr b="1" sz="760">
              <a:solidFill>
                <a:srgbClr val="F3F3F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4572000" y="445025"/>
            <a:ext cx="307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s-419" sz="3620">
                <a:solidFill>
                  <a:srgbClr val="3D85C6"/>
                </a:solidFill>
              </a:rPr>
              <a:t>Prettier</a:t>
            </a:r>
            <a:endParaRPr b="1" sz="3620">
              <a:solidFill>
                <a:srgbClr val="3D85C6"/>
              </a:solidFill>
            </a:endParaRPr>
          </a:p>
        </p:txBody>
      </p:sp>
      <p:sp>
        <p:nvSpPr>
          <p:cNvPr id="72" name="Google Shape;72;p15"/>
          <p:cNvSpPr txBox="1"/>
          <p:nvPr>
            <p:ph idx="1" type="body"/>
          </p:nvPr>
        </p:nvSpPr>
        <p:spPr>
          <a:xfrm>
            <a:off x="2806725" y="1344625"/>
            <a:ext cx="6025500" cy="32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Es una herramienta que nos permite diseñar el formato del código que estemos escribiendo</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rPr>
              <a:t>-Ideal para mantener consistencia entre equipos de desarrollos</a:t>
            </a:r>
            <a:endParaRPr sz="1900">
              <a:solidFill>
                <a:srgbClr val="F3F3F3"/>
              </a:solidFill>
            </a:endParaRPr>
          </a:p>
          <a:p>
            <a:pPr indent="0" lvl="0" marL="0" rtl="0" algn="l">
              <a:spcBef>
                <a:spcPts val="1200"/>
              </a:spcBef>
              <a:spcAft>
                <a:spcPts val="0"/>
              </a:spcAft>
              <a:buNone/>
            </a:pPr>
            <a:r>
              <a:rPr lang="es-419" sz="1900">
                <a:solidFill>
                  <a:srgbClr val="F3F3F3"/>
                </a:solidFill>
              </a:rPr>
              <a:t>-Ahorra tiempo</a:t>
            </a:r>
            <a:endParaRPr sz="1900">
              <a:solidFill>
                <a:srgbClr val="F3F3F3"/>
              </a:solidFill>
            </a:endParaRPr>
          </a:p>
          <a:p>
            <a:pPr indent="0" lvl="0" marL="0" rtl="0" algn="l">
              <a:spcBef>
                <a:spcPts val="1200"/>
              </a:spcBef>
              <a:spcAft>
                <a:spcPts val="1200"/>
              </a:spcAft>
              <a:buNone/>
            </a:pPr>
            <a:r>
              <a:rPr lang="es-419" sz="1900">
                <a:solidFill>
                  <a:srgbClr val="F3F3F3"/>
                </a:solidFill>
              </a:rPr>
              <a:t>-</a:t>
            </a:r>
            <a:r>
              <a:rPr lang="es-419" sz="1900">
                <a:solidFill>
                  <a:srgbClr val="F3F3F3"/>
                </a:solidFill>
              </a:rPr>
              <a:t>Fácil</a:t>
            </a:r>
            <a:r>
              <a:rPr lang="es-419" sz="1900">
                <a:solidFill>
                  <a:srgbClr val="F3F3F3"/>
                </a:solidFill>
              </a:rPr>
              <a:t> de usar			</a:t>
            </a:r>
            <a:endParaRPr sz="1900">
              <a:solidFill>
                <a:srgbClr val="F3F3F3"/>
              </a:solidFill>
            </a:endParaRPr>
          </a:p>
        </p:txBody>
      </p:sp>
      <p:pic>
        <p:nvPicPr>
          <p:cNvPr id="73" name="Google Shape;73;p15"/>
          <p:cNvPicPr preferRelativeResize="0"/>
          <p:nvPr/>
        </p:nvPicPr>
        <p:blipFill>
          <a:blip r:embed="rId3">
            <a:alphaModFix/>
          </a:blip>
          <a:stretch>
            <a:fillRect/>
          </a:stretch>
        </p:blipFill>
        <p:spPr>
          <a:xfrm>
            <a:off x="311688" y="445013"/>
            <a:ext cx="2143125" cy="214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0" y="272034"/>
            <a:ext cx="9144000" cy="45994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4928000" y="575550"/>
            <a:ext cx="2918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ESLint</a:t>
            </a:r>
            <a:endParaRPr b="1" sz="3620">
              <a:solidFill>
                <a:srgbClr val="3D85C6"/>
              </a:solidFill>
            </a:endParaRPr>
          </a:p>
        </p:txBody>
      </p:sp>
      <p:sp>
        <p:nvSpPr>
          <p:cNvPr id="86" name="Google Shape;86;p17"/>
          <p:cNvSpPr txBox="1"/>
          <p:nvPr>
            <p:ph idx="1" type="body"/>
          </p:nvPr>
        </p:nvSpPr>
        <p:spPr>
          <a:xfrm>
            <a:off x="3237525" y="1436000"/>
            <a:ext cx="5594700" cy="3132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s-419" sz="1900">
                <a:solidFill>
                  <a:srgbClr val="F3F3F3"/>
                </a:solidFill>
                <a:latin typeface="Arial"/>
                <a:ea typeface="Arial"/>
                <a:cs typeface="Arial"/>
                <a:sym typeface="Arial"/>
              </a:rPr>
              <a:t>Es una herramienta para formatear el código, o de “linting”.</a:t>
            </a:r>
            <a:endParaRPr b="1"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t/>
            </a:r>
            <a:endParaRPr b="1"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rPr lang="es-419" sz="1900">
                <a:solidFill>
                  <a:srgbClr val="F3F3F3"/>
                </a:solidFill>
                <a:latin typeface="Arial"/>
                <a:ea typeface="Arial"/>
                <a:cs typeface="Arial"/>
                <a:sym typeface="Arial"/>
              </a:rPr>
              <a:t>-Encuentra y corrige errores en el código</a:t>
            </a:r>
            <a:endParaRPr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rPr lang="es-419" sz="1900">
                <a:solidFill>
                  <a:srgbClr val="F3F3F3"/>
                </a:solidFill>
                <a:latin typeface="Arial"/>
                <a:ea typeface="Arial"/>
                <a:cs typeface="Arial"/>
                <a:sym typeface="Arial"/>
              </a:rPr>
              <a:t>-Vital para desarrollo de software</a:t>
            </a:r>
            <a:endParaRPr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rPr lang="es-419" sz="1900">
                <a:solidFill>
                  <a:srgbClr val="F3F3F3"/>
                </a:solidFill>
                <a:latin typeface="Arial"/>
                <a:ea typeface="Arial"/>
                <a:cs typeface="Arial"/>
                <a:sym typeface="Arial"/>
              </a:rPr>
              <a:t>-Altamente configurable</a:t>
            </a:r>
            <a:endParaRPr sz="1900">
              <a:solidFill>
                <a:srgbClr val="F3F3F3"/>
              </a:solidFill>
              <a:latin typeface="Arial"/>
              <a:ea typeface="Arial"/>
              <a:cs typeface="Arial"/>
              <a:sym typeface="Arial"/>
            </a:endParaRPr>
          </a:p>
          <a:p>
            <a:pPr indent="0" lvl="0" marL="0" rtl="0" algn="l">
              <a:spcBef>
                <a:spcPts val="1200"/>
              </a:spcBef>
              <a:spcAft>
                <a:spcPts val="1200"/>
              </a:spcAft>
              <a:buNone/>
            </a:pPr>
            <a:r>
              <a:t/>
            </a:r>
            <a:endParaRPr b="1" sz="1100">
              <a:solidFill>
                <a:srgbClr val="000000"/>
              </a:solidFill>
              <a:latin typeface="Arial"/>
              <a:ea typeface="Arial"/>
              <a:cs typeface="Arial"/>
              <a:sym typeface="Arial"/>
            </a:endParaRPr>
          </a:p>
        </p:txBody>
      </p:sp>
      <p:pic>
        <p:nvPicPr>
          <p:cNvPr id="87" name="Google Shape;87;p17"/>
          <p:cNvPicPr preferRelativeResize="0"/>
          <p:nvPr/>
        </p:nvPicPr>
        <p:blipFill>
          <a:blip r:embed="rId3">
            <a:alphaModFix/>
          </a:blip>
          <a:stretch>
            <a:fillRect/>
          </a:stretch>
        </p:blipFill>
        <p:spPr>
          <a:xfrm>
            <a:off x="311688" y="445025"/>
            <a:ext cx="2806725" cy="280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0" y="90925"/>
            <a:ext cx="9144000" cy="484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890250" y="445025"/>
            <a:ext cx="49419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Live</a:t>
            </a:r>
            <a:r>
              <a:rPr lang="es-419"/>
              <a:t> </a:t>
            </a:r>
            <a:r>
              <a:rPr b="1" lang="es-419" sz="3620">
                <a:solidFill>
                  <a:srgbClr val="3D85C6"/>
                </a:solidFill>
              </a:rPr>
              <a:t>Server</a:t>
            </a:r>
            <a:endParaRPr/>
          </a:p>
        </p:txBody>
      </p:sp>
      <p:sp>
        <p:nvSpPr>
          <p:cNvPr id="100" name="Google Shape;100;p19"/>
          <p:cNvSpPr txBox="1"/>
          <p:nvPr>
            <p:ph idx="1" type="body"/>
          </p:nvPr>
        </p:nvSpPr>
        <p:spPr>
          <a:xfrm>
            <a:off x="2750100" y="1152475"/>
            <a:ext cx="60822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s-419" sz="1900">
                <a:solidFill>
                  <a:srgbClr val="F3F3F3"/>
                </a:solidFill>
                <a:latin typeface="Arial"/>
                <a:ea typeface="Arial"/>
                <a:cs typeface="Arial"/>
                <a:sym typeface="Arial"/>
              </a:rPr>
              <a:t>Permite ver tu página en tiempo real en tu navegador</a:t>
            </a:r>
            <a:endParaRPr b="1"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t/>
            </a:r>
            <a:endParaRPr b="1" sz="1900">
              <a:solidFill>
                <a:srgbClr val="F3F3F3"/>
              </a:solidFill>
              <a:latin typeface="Arial"/>
              <a:ea typeface="Arial"/>
              <a:cs typeface="Arial"/>
              <a:sym typeface="Arial"/>
            </a:endParaRPr>
          </a:p>
          <a:p>
            <a:pPr indent="0" lvl="0" marL="0" marR="0" rtl="0" algn="l">
              <a:lnSpc>
                <a:spcPct val="115000"/>
              </a:lnSpc>
              <a:spcBef>
                <a:spcPts val="1200"/>
              </a:spcBef>
              <a:spcAft>
                <a:spcPts val="0"/>
              </a:spcAft>
              <a:buNone/>
            </a:pPr>
            <a:r>
              <a:rPr lang="es-419" sz="1900">
                <a:solidFill>
                  <a:srgbClr val="F3F3F3"/>
                </a:solidFill>
                <a:latin typeface="Arial"/>
                <a:ea typeface="Arial"/>
                <a:cs typeface="Arial"/>
                <a:sym typeface="Arial"/>
              </a:rPr>
              <a:t>-Ideal para desarrollo con HTML,CSS,javascript</a:t>
            </a:r>
            <a:endParaRPr sz="1900">
              <a:solidFill>
                <a:srgbClr val="F3F3F3"/>
              </a:solidFill>
              <a:latin typeface="Arial"/>
              <a:ea typeface="Arial"/>
              <a:cs typeface="Arial"/>
              <a:sym typeface="Arial"/>
            </a:endParaRPr>
          </a:p>
          <a:p>
            <a:pPr indent="0" lvl="0" marL="0" marR="0" rtl="0" algn="l">
              <a:lnSpc>
                <a:spcPct val="115000"/>
              </a:lnSpc>
              <a:spcBef>
                <a:spcPts val="1200"/>
              </a:spcBef>
              <a:spcAft>
                <a:spcPts val="1200"/>
              </a:spcAft>
              <a:buNone/>
            </a:pPr>
            <a:r>
              <a:rPr lang="es-419" sz="1900">
                <a:solidFill>
                  <a:srgbClr val="F3F3F3"/>
                </a:solidFill>
                <a:latin typeface="Arial"/>
                <a:ea typeface="Arial"/>
                <a:cs typeface="Arial"/>
                <a:sym typeface="Arial"/>
              </a:rPr>
              <a:t>-Permite testear/tener una vista preliminar de la página que </a:t>
            </a:r>
            <a:r>
              <a:rPr lang="es-419" sz="1900">
                <a:solidFill>
                  <a:srgbClr val="F3F3F3"/>
                </a:solidFill>
                <a:latin typeface="Arial"/>
                <a:ea typeface="Arial"/>
                <a:cs typeface="Arial"/>
                <a:sym typeface="Arial"/>
              </a:rPr>
              <a:t>estés</a:t>
            </a:r>
            <a:r>
              <a:rPr lang="es-419" sz="1900">
                <a:solidFill>
                  <a:srgbClr val="F3F3F3"/>
                </a:solidFill>
                <a:latin typeface="Arial"/>
                <a:ea typeface="Arial"/>
                <a:cs typeface="Arial"/>
                <a:sym typeface="Arial"/>
              </a:rPr>
              <a:t> construyendo</a:t>
            </a:r>
            <a:endParaRPr sz="1900">
              <a:solidFill>
                <a:srgbClr val="F3F3F3"/>
              </a:solidFill>
              <a:latin typeface="Arial"/>
              <a:ea typeface="Arial"/>
              <a:cs typeface="Arial"/>
              <a:sym typeface="Arial"/>
            </a:endParaRPr>
          </a:p>
        </p:txBody>
      </p:sp>
      <p:pic>
        <p:nvPicPr>
          <p:cNvPr id="101" name="Google Shape;101;p19"/>
          <p:cNvPicPr preferRelativeResize="0"/>
          <p:nvPr/>
        </p:nvPicPr>
        <p:blipFill>
          <a:blip r:embed="rId3">
            <a:alphaModFix/>
          </a:blip>
          <a:stretch>
            <a:fillRect/>
          </a:stretch>
        </p:blipFill>
        <p:spPr>
          <a:xfrm>
            <a:off x="311700" y="445025"/>
            <a:ext cx="2438400" cy="24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0" y="103900"/>
            <a:ext cx="9144000" cy="4782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4073025" y="445025"/>
            <a:ext cx="39237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27348"/>
              <a:buFont typeface="Arial"/>
              <a:buNone/>
            </a:pPr>
            <a:r>
              <a:rPr b="1" lang="es-419" sz="3620">
                <a:solidFill>
                  <a:srgbClr val="3D85C6"/>
                </a:solidFill>
              </a:rPr>
              <a:t>Git graph</a:t>
            </a:r>
            <a:endParaRPr b="1" sz="3620">
              <a:solidFill>
                <a:srgbClr val="3D85C6"/>
              </a:solidFill>
            </a:endParaRPr>
          </a:p>
        </p:txBody>
      </p:sp>
      <p:sp>
        <p:nvSpPr>
          <p:cNvPr id="114" name="Google Shape;114;p21"/>
          <p:cNvSpPr txBox="1"/>
          <p:nvPr>
            <p:ph idx="1" type="body"/>
          </p:nvPr>
        </p:nvSpPr>
        <p:spPr>
          <a:xfrm>
            <a:off x="2506475" y="1152475"/>
            <a:ext cx="632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900">
                <a:solidFill>
                  <a:srgbClr val="F3F3F3"/>
                </a:solidFill>
                <a:latin typeface="Arial"/>
                <a:ea typeface="Arial"/>
                <a:cs typeface="Arial"/>
                <a:sym typeface="Arial"/>
              </a:rPr>
              <a:t>Proporciona una forma visual y fácil de entender el historial de cambios de un repositorio Git</a:t>
            </a:r>
            <a:endParaRPr b="1"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-Herramienta valiosa para equipos que trabajan con git</a:t>
            </a:r>
            <a:endParaRPr sz="1900">
              <a:solidFill>
                <a:srgbClr val="F3F3F3"/>
              </a:solidFill>
              <a:latin typeface="Arial"/>
              <a:ea typeface="Arial"/>
              <a:cs typeface="Arial"/>
              <a:sym typeface="Arial"/>
            </a:endParaRPr>
          </a:p>
          <a:p>
            <a:pPr indent="0" lvl="0" marL="0" rtl="0" algn="l">
              <a:spcBef>
                <a:spcPts val="1200"/>
              </a:spcBef>
              <a:spcAft>
                <a:spcPts val="0"/>
              </a:spcAft>
              <a:buNone/>
            </a:pPr>
            <a:r>
              <a:rPr lang="es-419" sz="1900">
                <a:solidFill>
                  <a:srgbClr val="F3F3F3"/>
                </a:solidFill>
                <a:latin typeface="Arial"/>
                <a:ea typeface="Arial"/>
                <a:cs typeface="Arial"/>
                <a:sym typeface="Arial"/>
              </a:rPr>
              <a:t>-A</a:t>
            </a:r>
            <a:r>
              <a:rPr lang="es-419" sz="1900">
                <a:solidFill>
                  <a:srgbClr val="F3F3F3"/>
                </a:solidFill>
                <a:latin typeface="Arial"/>
                <a:ea typeface="Arial"/>
                <a:cs typeface="Arial"/>
                <a:sym typeface="Arial"/>
              </a:rPr>
              <a:t>giliza el uso de comandos git</a:t>
            </a:r>
            <a:endParaRPr sz="1900">
              <a:solidFill>
                <a:srgbClr val="F3F3F3"/>
              </a:solidFill>
              <a:latin typeface="Arial"/>
              <a:ea typeface="Arial"/>
              <a:cs typeface="Arial"/>
              <a:sym typeface="Arial"/>
            </a:endParaRPr>
          </a:p>
          <a:p>
            <a:pPr indent="0" lvl="0" marL="0" rtl="0" algn="l">
              <a:spcBef>
                <a:spcPts val="1200"/>
              </a:spcBef>
              <a:spcAft>
                <a:spcPts val="1200"/>
              </a:spcAft>
              <a:buNone/>
            </a:pPr>
            <a:r>
              <a:rPr lang="es-419" sz="1900">
                <a:solidFill>
                  <a:srgbClr val="F3F3F3"/>
                </a:solidFill>
                <a:latin typeface="Arial"/>
                <a:ea typeface="Arial"/>
                <a:cs typeface="Arial"/>
                <a:sym typeface="Arial"/>
              </a:rPr>
              <a:t>-Facilita la identificación de patrones y la comprensión del flujo de trabajo del equipo</a:t>
            </a:r>
            <a:endParaRPr/>
          </a:p>
        </p:txBody>
      </p:sp>
      <p:pic>
        <p:nvPicPr>
          <p:cNvPr id="115" name="Google Shape;115;p21"/>
          <p:cNvPicPr preferRelativeResize="0"/>
          <p:nvPr/>
        </p:nvPicPr>
        <p:blipFill>
          <a:blip r:embed="rId3">
            <a:alphaModFix/>
          </a:blip>
          <a:stretch>
            <a:fillRect/>
          </a:stretch>
        </p:blipFill>
        <p:spPr>
          <a:xfrm>
            <a:off x="311700" y="445025"/>
            <a:ext cx="1672600" cy="167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